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2"/>
    <p:sldId id="257" r:id="rId3"/>
    <p:sldId id="258" r:id="rId4"/>
    <p:sldId id="260" r:id="rId5"/>
    <p:sldId id="259" r:id="rId6"/>
    <p:sldId id="261" r:id="rId7"/>
    <p:sldId id="262" r:id="rId8"/>
    <p:sldId id="263"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531"/>
    <p:restoredTop sz="83090"/>
  </p:normalViewPr>
  <p:slideViewPr>
    <p:cSldViewPr snapToGrid="0" snapToObjects="1">
      <p:cViewPr varScale="1">
        <p:scale>
          <a:sx n="82" d="100"/>
          <a:sy n="82" d="100"/>
        </p:scale>
        <p:origin x="168" y="1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E88B2C-D277-4849-9E13-D642865DAFE6}" type="datetimeFigureOut">
              <a:rPr lang="en-US" smtClean="0"/>
              <a:t>9/19/18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892437-E754-3B4D-BBC8-ACA94B0511F3}" type="slidenum">
              <a:rPr lang="en-US" smtClean="0"/>
              <a:t>‹#›</a:t>
            </a:fld>
            <a:endParaRPr lang="en-US"/>
          </a:p>
        </p:txBody>
      </p:sp>
    </p:spTree>
    <p:extLst>
      <p:ext uri="{BB962C8B-B14F-4D97-AF65-F5344CB8AC3E}">
        <p14:creationId xmlns:p14="http://schemas.microsoft.com/office/powerpoint/2010/main" val="4192849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92437-E754-3B4D-BBC8-ACA94B0511F3}" type="slidenum">
              <a:rPr lang="en-US" smtClean="0"/>
              <a:t>3</a:t>
            </a:fld>
            <a:endParaRPr lang="en-US"/>
          </a:p>
        </p:txBody>
      </p:sp>
    </p:spTree>
    <p:extLst>
      <p:ext uri="{BB962C8B-B14F-4D97-AF65-F5344CB8AC3E}">
        <p14:creationId xmlns:p14="http://schemas.microsoft.com/office/powerpoint/2010/main" val="2137128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92437-E754-3B4D-BBC8-ACA94B0511F3}" type="slidenum">
              <a:rPr lang="en-US" smtClean="0"/>
              <a:t>4</a:t>
            </a:fld>
            <a:endParaRPr lang="en-US"/>
          </a:p>
        </p:txBody>
      </p:sp>
    </p:spTree>
    <p:extLst>
      <p:ext uri="{BB962C8B-B14F-4D97-AF65-F5344CB8AC3E}">
        <p14:creationId xmlns:p14="http://schemas.microsoft.com/office/powerpoint/2010/main" val="3192130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17</a:t>
            </a:r>
          </a:p>
          <a:p>
            <a:r>
              <a:rPr lang="en-US" dirty="0"/>
              <a:t>18 – 24</a:t>
            </a:r>
          </a:p>
          <a:p>
            <a:r>
              <a:rPr lang="en-US" dirty="0"/>
              <a:t>25 – 34</a:t>
            </a:r>
          </a:p>
          <a:p>
            <a:r>
              <a:rPr lang="en-US" dirty="0"/>
              <a:t>35 – 44</a:t>
            </a:r>
          </a:p>
          <a:p>
            <a:r>
              <a:rPr lang="en-US" dirty="0"/>
              <a:t>45 – 54’</a:t>
            </a:r>
          </a:p>
          <a:p>
            <a:r>
              <a:rPr lang="en-US" dirty="0"/>
              <a:t>55 – 64</a:t>
            </a:r>
          </a:p>
        </p:txBody>
      </p:sp>
      <p:sp>
        <p:nvSpPr>
          <p:cNvPr id="4" name="Slide Number Placeholder 3"/>
          <p:cNvSpPr>
            <a:spLocks noGrp="1"/>
          </p:cNvSpPr>
          <p:nvPr>
            <p:ph type="sldNum" sz="quarter" idx="5"/>
          </p:nvPr>
        </p:nvSpPr>
        <p:spPr/>
        <p:txBody>
          <a:bodyPr/>
          <a:lstStyle/>
          <a:p>
            <a:fld id="{55892437-E754-3B4D-BBC8-ACA94B0511F3}" type="slidenum">
              <a:rPr lang="en-US" smtClean="0"/>
              <a:t>5</a:t>
            </a:fld>
            <a:endParaRPr lang="en-US"/>
          </a:p>
        </p:txBody>
      </p:sp>
    </p:spTree>
    <p:extLst>
      <p:ext uri="{BB962C8B-B14F-4D97-AF65-F5344CB8AC3E}">
        <p14:creationId xmlns:p14="http://schemas.microsoft.com/office/powerpoint/2010/main" val="286212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892437-E754-3B4D-BBC8-ACA94B0511F3}" type="slidenum">
              <a:rPr lang="en-US" smtClean="0"/>
              <a:t>13</a:t>
            </a:fld>
            <a:endParaRPr lang="en-US"/>
          </a:p>
        </p:txBody>
      </p:sp>
    </p:spTree>
    <p:extLst>
      <p:ext uri="{BB962C8B-B14F-4D97-AF65-F5344CB8AC3E}">
        <p14:creationId xmlns:p14="http://schemas.microsoft.com/office/powerpoint/2010/main" val="20444997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9/19/18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9/19/18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9/19/18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9/19/18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9/19/18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9/19/18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08060-3EF1-194D-A0ED-BCCBAF43D72B}"/>
              </a:ext>
            </a:extLst>
          </p:cNvPr>
          <p:cNvSpPr>
            <a:spLocks noGrp="1"/>
          </p:cNvSpPr>
          <p:nvPr>
            <p:ph type="ctrTitle"/>
          </p:nvPr>
        </p:nvSpPr>
        <p:spPr/>
        <p:txBody>
          <a:bodyPr/>
          <a:lstStyle/>
          <a:p>
            <a:r>
              <a:rPr lang="en-US" dirty="0"/>
              <a:t>Analysis of arrests in Baltimore</a:t>
            </a:r>
          </a:p>
        </p:txBody>
      </p:sp>
      <p:sp>
        <p:nvSpPr>
          <p:cNvPr id="3" name="Subtitle 2">
            <a:extLst>
              <a:ext uri="{FF2B5EF4-FFF2-40B4-BE49-F238E27FC236}">
                <a16:creationId xmlns:a16="http://schemas.microsoft.com/office/drawing/2014/main" id="{049761A8-71B1-4D4C-9E82-BCE45FE6F61C}"/>
              </a:ext>
            </a:extLst>
          </p:cNvPr>
          <p:cNvSpPr>
            <a:spLocks noGrp="1"/>
          </p:cNvSpPr>
          <p:nvPr>
            <p:ph type="subTitle" idx="1"/>
          </p:nvPr>
        </p:nvSpPr>
        <p:spPr/>
        <p:txBody>
          <a:bodyPr/>
          <a:lstStyle/>
          <a:p>
            <a:r>
              <a:rPr lang="en-US" b="1" dirty="0"/>
              <a:t>GEOFF BERNSTEIN</a:t>
            </a:r>
          </a:p>
          <a:p>
            <a:r>
              <a:rPr lang="en-US" b="1" dirty="0"/>
              <a:t>Merkle, 19 Sept 2018</a:t>
            </a:r>
          </a:p>
        </p:txBody>
      </p:sp>
    </p:spTree>
    <p:extLst>
      <p:ext uri="{BB962C8B-B14F-4D97-AF65-F5344CB8AC3E}">
        <p14:creationId xmlns:p14="http://schemas.microsoft.com/office/powerpoint/2010/main" val="853152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D6D72-DF9A-E04B-8B24-5FEB6E0F4694}"/>
              </a:ext>
            </a:extLst>
          </p:cNvPr>
          <p:cNvSpPr>
            <a:spLocks noGrp="1"/>
          </p:cNvSpPr>
          <p:nvPr>
            <p:ph type="title"/>
          </p:nvPr>
        </p:nvSpPr>
        <p:spPr>
          <a:xfrm>
            <a:off x="1141413" y="618518"/>
            <a:ext cx="2733164" cy="1478570"/>
          </a:xfrm>
        </p:spPr>
        <p:txBody>
          <a:bodyPr>
            <a:normAutofit/>
          </a:bodyPr>
          <a:lstStyle/>
          <a:p>
            <a:r>
              <a:rPr lang="en-US" sz="2800" dirty="0"/>
              <a:t>MOSAIC</a:t>
            </a:r>
            <a:br>
              <a:rPr lang="en-US" sz="2800" dirty="0"/>
            </a:br>
            <a:r>
              <a:rPr lang="en-US" sz="2800" dirty="0"/>
              <a:t>Plot</a:t>
            </a:r>
          </a:p>
        </p:txBody>
      </p:sp>
      <p:sp>
        <p:nvSpPr>
          <p:cNvPr id="3" name="Content Placeholder 2">
            <a:extLst>
              <a:ext uri="{FF2B5EF4-FFF2-40B4-BE49-F238E27FC236}">
                <a16:creationId xmlns:a16="http://schemas.microsoft.com/office/drawing/2014/main" id="{67297DC9-FFC7-4740-852B-FD7CF591491A}"/>
              </a:ext>
            </a:extLst>
          </p:cNvPr>
          <p:cNvSpPr>
            <a:spLocks noGrp="1"/>
          </p:cNvSpPr>
          <p:nvPr>
            <p:ph idx="1"/>
          </p:nvPr>
        </p:nvSpPr>
        <p:spPr>
          <a:xfrm>
            <a:off x="1141413" y="2249487"/>
            <a:ext cx="2733164" cy="3541714"/>
          </a:xfrm>
        </p:spPr>
        <p:txBody>
          <a:bodyPr>
            <a:normAutofit fontScale="92500" lnSpcReduction="10000"/>
          </a:bodyPr>
          <a:lstStyle/>
          <a:p>
            <a:r>
              <a:rPr lang="en-US" dirty="0"/>
              <a:t>Overrepresentation of arrests among young adults in the morning, implying a positive relationship. </a:t>
            </a:r>
          </a:p>
          <a:p>
            <a:r>
              <a:rPr lang="en-US" dirty="0"/>
              <a:t>In the afternoon, 35-54 year </a:t>
            </a:r>
            <a:r>
              <a:rPr lang="en-US" dirty="0" err="1"/>
              <a:t>olds</a:t>
            </a:r>
            <a:r>
              <a:rPr lang="en-US" dirty="0"/>
              <a:t> are more likely to be arrested.</a:t>
            </a:r>
          </a:p>
        </p:txBody>
      </p:sp>
      <p:pic>
        <p:nvPicPr>
          <p:cNvPr id="4" name="Picture 3">
            <a:extLst>
              <a:ext uri="{FF2B5EF4-FFF2-40B4-BE49-F238E27FC236}">
                <a16:creationId xmlns:a16="http://schemas.microsoft.com/office/drawing/2014/main" id="{EDDCDBEB-2587-254D-870D-BAE17A3ED319}"/>
              </a:ext>
            </a:extLst>
          </p:cNvPr>
          <p:cNvPicPr>
            <a:picLocks noChangeAspect="1"/>
          </p:cNvPicPr>
          <p:nvPr/>
        </p:nvPicPr>
        <p:blipFill>
          <a:blip r:embed="rId2"/>
          <a:stretch>
            <a:fillRect/>
          </a:stretch>
        </p:blipFill>
        <p:spPr>
          <a:xfrm>
            <a:off x="4393876" y="1296047"/>
            <a:ext cx="7308159" cy="4495154"/>
          </a:xfrm>
          <a:prstGeom prst="rect">
            <a:avLst/>
          </a:prstGeom>
        </p:spPr>
      </p:pic>
    </p:spTree>
    <p:extLst>
      <p:ext uri="{BB962C8B-B14F-4D97-AF65-F5344CB8AC3E}">
        <p14:creationId xmlns:p14="http://schemas.microsoft.com/office/powerpoint/2010/main" val="988217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D6D72-DF9A-E04B-8B24-5FEB6E0F4694}"/>
              </a:ext>
            </a:extLst>
          </p:cNvPr>
          <p:cNvSpPr>
            <a:spLocks noGrp="1"/>
          </p:cNvSpPr>
          <p:nvPr>
            <p:ph type="title"/>
          </p:nvPr>
        </p:nvSpPr>
        <p:spPr>
          <a:xfrm>
            <a:off x="1141413" y="618518"/>
            <a:ext cx="2733164" cy="1478570"/>
          </a:xfrm>
        </p:spPr>
        <p:txBody>
          <a:bodyPr>
            <a:normAutofit/>
          </a:bodyPr>
          <a:lstStyle/>
          <a:p>
            <a:r>
              <a:rPr lang="en-US" sz="2800" dirty="0"/>
              <a:t>MOSAIC</a:t>
            </a:r>
            <a:br>
              <a:rPr lang="en-US" sz="2800" dirty="0"/>
            </a:br>
            <a:r>
              <a:rPr lang="en-US" sz="2800" dirty="0"/>
              <a:t>Plot</a:t>
            </a:r>
          </a:p>
        </p:txBody>
      </p:sp>
      <p:sp>
        <p:nvSpPr>
          <p:cNvPr id="3" name="Content Placeholder 2">
            <a:extLst>
              <a:ext uri="{FF2B5EF4-FFF2-40B4-BE49-F238E27FC236}">
                <a16:creationId xmlns:a16="http://schemas.microsoft.com/office/drawing/2014/main" id="{67297DC9-FFC7-4740-852B-FD7CF591491A}"/>
              </a:ext>
            </a:extLst>
          </p:cNvPr>
          <p:cNvSpPr>
            <a:spLocks noGrp="1"/>
          </p:cNvSpPr>
          <p:nvPr>
            <p:ph idx="1"/>
          </p:nvPr>
        </p:nvSpPr>
        <p:spPr>
          <a:xfrm>
            <a:off x="1141413" y="2249487"/>
            <a:ext cx="2733164" cy="3541714"/>
          </a:xfrm>
        </p:spPr>
        <p:txBody>
          <a:bodyPr>
            <a:normAutofit lnSpcReduction="10000"/>
          </a:bodyPr>
          <a:lstStyle/>
          <a:p>
            <a:r>
              <a:rPr lang="en-US" dirty="0"/>
              <a:t>Here we see overrepresentation of events in the Western district in the morning and the Eastern and Southern Districts during the day. </a:t>
            </a:r>
          </a:p>
        </p:txBody>
      </p:sp>
      <p:pic>
        <p:nvPicPr>
          <p:cNvPr id="5" name="Picture 4">
            <a:extLst>
              <a:ext uri="{FF2B5EF4-FFF2-40B4-BE49-F238E27FC236}">
                <a16:creationId xmlns:a16="http://schemas.microsoft.com/office/drawing/2014/main" id="{E9DC612A-C052-164C-B974-10961B729033}"/>
              </a:ext>
            </a:extLst>
          </p:cNvPr>
          <p:cNvPicPr>
            <a:picLocks noChangeAspect="1"/>
          </p:cNvPicPr>
          <p:nvPr/>
        </p:nvPicPr>
        <p:blipFill>
          <a:blip r:embed="rId2"/>
          <a:stretch>
            <a:fillRect/>
          </a:stretch>
        </p:blipFill>
        <p:spPr>
          <a:xfrm>
            <a:off x="4614404" y="1301858"/>
            <a:ext cx="7173941" cy="4187125"/>
          </a:xfrm>
          <a:prstGeom prst="rect">
            <a:avLst/>
          </a:prstGeom>
        </p:spPr>
      </p:pic>
    </p:spTree>
    <p:extLst>
      <p:ext uri="{BB962C8B-B14F-4D97-AF65-F5344CB8AC3E}">
        <p14:creationId xmlns:p14="http://schemas.microsoft.com/office/powerpoint/2010/main" val="3640057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D6D72-DF9A-E04B-8B24-5FEB6E0F4694}"/>
              </a:ext>
            </a:extLst>
          </p:cNvPr>
          <p:cNvSpPr>
            <a:spLocks noGrp="1"/>
          </p:cNvSpPr>
          <p:nvPr>
            <p:ph type="title"/>
          </p:nvPr>
        </p:nvSpPr>
        <p:spPr>
          <a:xfrm>
            <a:off x="1141413" y="618518"/>
            <a:ext cx="2733164" cy="1478570"/>
          </a:xfrm>
        </p:spPr>
        <p:txBody>
          <a:bodyPr>
            <a:normAutofit/>
          </a:bodyPr>
          <a:lstStyle/>
          <a:p>
            <a:r>
              <a:rPr lang="en-US" sz="2800" dirty="0"/>
              <a:t>MOSAIC</a:t>
            </a:r>
            <a:br>
              <a:rPr lang="en-US" sz="2800" dirty="0"/>
            </a:br>
            <a:r>
              <a:rPr lang="en-US" sz="2800" dirty="0"/>
              <a:t>Plot</a:t>
            </a:r>
          </a:p>
        </p:txBody>
      </p:sp>
      <p:sp>
        <p:nvSpPr>
          <p:cNvPr id="3" name="Content Placeholder 2">
            <a:extLst>
              <a:ext uri="{FF2B5EF4-FFF2-40B4-BE49-F238E27FC236}">
                <a16:creationId xmlns:a16="http://schemas.microsoft.com/office/drawing/2014/main" id="{67297DC9-FFC7-4740-852B-FD7CF591491A}"/>
              </a:ext>
            </a:extLst>
          </p:cNvPr>
          <p:cNvSpPr>
            <a:spLocks noGrp="1"/>
          </p:cNvSpPr>
          <p:nvPr>
            <p:ph idx="1"/>
          </p:nvPr>
        </p:nvSpPr>
        <p:spPr>
          <a:xfrm>
            <a:off x="1141413" y="2249487"/>
            <a:ext cx="2733164" cy="3541714"/>
          </a:xfrm>
        </p:spPr>
        <p:txBody>
          <a:bodyPr>
            <a:normAutofit/>
          </a:bodyPr>
          <a:lstStyle/>
          <a:p>
            <a:r>
              <a:rPr lang="en-US" dirty="0"/>
              <a:t>Here we see overrepresentation of arrests of White females and Black males</a:t>
            </a:r>
          </a:p>
        </p:txBody>
      </p:sp>
      <p:pic>
        <p:nvPicPr>
          <p:cNvPr id="4" name="Picture 3">
            <a:extLst>
              <a:ext uri="{FF2B5EF4-FFF2-40B4-BE49-F238E27FC236}">
                <a16:creationId xmlns:a16="http://schemas.microsoft.com/office/drawing/2014/main" id="{EAA967BF-35A9-694D-940F-5A1176E7DDDF}"/>
              </a:ext>
            </a:extLst>
          </p:cNvPr>
          <p:cNvPicPr>
            <a:picLocks noChangeAspect="1"/>
          </p:cNvPicPr>
          <p:nvPr/>
        </p:nvPicPr>
        <p:blipFill>
          <a:blip r:embed="rId2"/>
          <a:stretch>
            <a:fillRect/>
          </a:stretch>
        </p:blipFill>
        <p:spPr>
          <a:xfrm>
            <a:off x="5102386" y="1357803"/>
            <a:ext cx="5892800" cy="3937000"/>
          </a:xfrm>
          <a:prstGeom prst="rect">
            <a:avLst/>
          </a:prstGeom>
        </p:spPr>
      </p:pic>
    </p:spTree>
    <p:extLst>
      <p:ext uri="{BB962C8B-B14F-4D97-AF65-F5344CB8AC3E}">
        <p14:creationId xmlns:p14="http://schemas.microsoft.com/office/powerpoint/2010/main" val="3818238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D6D72-DF9A-E04B-8B24-5FEB6E0F4694}"/>
              </a:ext>
            </a:extLst>
          </p:cNvPr>
          <p:cNvSpPr>
            <a:spLocks noGrp="1"/>
          </p:cNvSpPr>
          <p:nvPr>
            <p:ph type="title"/>
          </p:nvPr>
        </p:nvSpPr>
        <p:spPr>
          <a:xfrm>
            <a:off x="1141413" y="618518"/>
            <a:ext cx="2733164" cy="1478570"/>
          </a:xfrm>
        </p:spPr>
        <p:txBody>
          <a:bodyPr>
            <a:normAutofit/>
          </a:bodyPr>
          <a:lstStyle/>
          <a:p>
            <a:r>
              <a:rPr lang="en-US" sz="2800" dirty="0"/>
              <a:t>Geographic </a:t>
            </a:r>
            <a:br>
              <a:rPr lang="en-US" sz="2800" dirty="0"/>
            </a:br>
            <a:r>
              <a:rPr lang="en-US" sz="2800" dirty="0"/>
              <a:t>Plot</a:t>
            </a:r>
          </a:p>
        </p:txBody>
      </p:sp>
      <p:pic>
        <p:nvPicPr>
          <p:cNvPr id="5" name="Picture 4">
            <a:extLst>
              <a:ext uri="{FF2B5EF4-FFF2-40B4-BE49-F238E27FC236}">
                <a16:creationId xmlns:a16="http://schemas.microsoft.com/office/drawing/2014/main" id="{8358388A-F721-5040-B44C-248AB53A9630}"/>
              </a:ext>
            </a:extLst>
          </p:cNvPr>
          <p:cNvPicPr>
            <a:picLocks noChangeAspect="1"/>
          </p:cNvPicPr>
          <p:nvPr/>
        </p:nvPicPr>
        <p:blipFill>
          <a:blip r:embed="rId3"/>
          <a:stretch>
            <a:fillRect/>
          </a:stretch>
        </p:blipFill>
        <p:spPr>
          <a:xfrm>
            <a:off x="4304008" y="618518"/>
            <a:ext cx="7037550" cy="5337659"/>
          </a:xfrm>
          <a:prstGeom prst="rect">
            <a:avLst/>
          </a:prstGeom>
        </p:spPr>
      </p:pic>
    </p:spTree>
    <p:extLst>
      <p:ext uri="{BB962C8B-B14F-4D97-AF65-F5344CB8AC3E}">
        <p14:creationId xmlns:p14="http://schemas.microsoft.com/office/powerpoint/2010/main" val="2021183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F1FD7-5887-FB46-9652-A0DCFD6AE932}"/>
              </a:ext>
            </a:extLst>
          </p:cNvPr>
          <p:cNvSpPr>
            <a:spLocks noGrp="1"/>
          </p:cNvSpPr>
          <p:nvPr>
            <p:ph type="title"/>
          </p:nvPr>
        </p:nvSpPr>
        <p:spPr/>
        <p:txBody>
          <a:bodyPr/>
          <a:lstStyle/>
          <a:p>
            <a:r>
              <a:rPr lang="en-US" dirty="0"/>
              <a:t>Further analysis</a:t>
            </a:r>
          </a:p>
        </p:txBody>
      </p:sp>
      <p:sp>
        <p:nvSpPr>
          <p:cNvPr id="3" name="Content Placeholder 2">
            <a:extLst>
              <a:ext uri="{FF2B5EF4-FFF2-40B4-BE49-F238E27FC236}">
                <a16:creationId xmlns:a16="http://schemas.microsoft.com/office/drawing/2014/main" id="{D8CD9D0A-AD0B-6D4C-86F9-37B5BA5E0BF1}"/>
              </a:ext>
            </a:extLst>
          </p:cNvPr>
          <p:cNvSpPr>
            <a:spLocks noGrp="1"/>
          </p:cNvSpPr>
          <p:nvPr>
            <p:ph idx="1"/>
          </p:nvPr>
        </p:nvSpPr>
        <p:spPr/>
        <p:txBody>
          <a:bodyPr>
            <a:normAutofit/>
          </a:bodyPr>
          <a:lstStyle/>
          <a:p>
            <a:pPr marL="0" indent="0">
              <a:buNone/>
            </a:pPr>
            <a:r>
              <a:rPr lang="en-US" dirty="0"/>
              <a:t>1. Correct for demography: African-Americans are overrepresented in the data, but without deeper analysis, which might correct for the likely argument of historical disenfranchisement. </a:t>
            </a:r>
          </a:p>
          <a:p>
            <a:pPr marL="0" indent="0">
              <a:buNone/>
            </a:pPr>
            <a:r>
              <a:rPr lang="en-US" dirty="0"/>
              <a:t>2. Time series analysis would provide deeper understanding of trends rather than graphing. </a:t>
            </a:r>
          </a:p>
          <a:p>
            <a:pPr marL="0" indent="0">
              <a:buNone/>
            </a:pPr>
            <a:r>
              <a:rPr lang="en-US" dirty="0"/>
              <a:t>3. For predictive analysis, Decision Trees would make good use of our factor variables. </a:t>
            </a:r>
          </a:p>
          <a:p>
            <a:endParaRPr lang="en-US" dirty="0"/>
          </a:p>
        </p:txBody>
      </p:sp>
    </p:spTree>
    <p:extLst>
      <p:ext uri="{BB962C8B-B14F-4D97-AF65-F5344CB8AC3E}">
        <p14:creationId xmlns:p14="http://schemas.microsoft.com/office/powerpoint/2010/main" val="1499393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5DAEB-2AF4-0A4F-ACBE-571FD4BE9329}"/>
              </a:ext>
            </a:extLst>
          </p:cNvPr>
          <p:cNvSpPr>
            <a:spLocks noGrp="1"/>
          </p:cNvSpPr>
          <p:nvPr>
            <p:ph type="title"/>
          </p:nvPr>
        </p:nvSpPr>
        <p:spPr/>
        <p:txBody>
          <a:bodyPr/>
          <a:lstStyle/>
          <a:p>
            <a:r>
              <a:rPr lang="en-US" dirty="0"/>
              <a:t>Baltimore Arrest Database</a:t>
            </a:r>
          </a:p>
        </p:txBody>
      </p:sp>
      <p:sp>
        <p:nvSpPr>
          <p:cNvPr id="3" name="Content Placeholder 2">
            <a:extLst>
              <a:ext uri="{FF2B5EF4-FFF2-40B4-BE49-F238E27FC236}">
                <a16:creationId xmlns:a16="http://schemas.microsoft.com/office/drawing/2014/main" id="{AF089CE2-AC63-2B44-921B-FFF84414EB6F}"/>
              </a:ext>
            </a:extLst>
          </p:cNvPr>
          <p:cNvSpPr>
            <a:spLocks noGrp="1"/>
          </p:cNvSpPr>
          <p:nvPr>
            <p:ph idx="1"/>
          </p:nvPr>
        </p:nvSpPr>
        <p:spPr>
          <a:xfrm>
            <a:off x="1141412" y="2249487"/>
            <a:ext cx="4887429" cy="3541714"/>
          </a:xfrm>
        </p:spPr>
        <p:txBody>
          <a:bodyPr>
            <a:normAutofit fontScale="77500" lnSpcReduction="20000"/>
          </a:bodyPr>
          <a:lstStyle/>
          <a:p>
            <a:r>
              <a:rPr lang="en-US" b="1" dirty="0"/>
              <a:t>The Baltimore City Arrests Database contains booking and intake data of the city since 1 Jan, 2017, and is freely available on the City’s Open Baltimore data repository. It contains the data of nearly 37,000 arrests described by 17 features, such as age, race, sex of the detainee, as well as the date and description of incident. In this analysis, I seek to describe the breakdown of crime in Baltimore by geography, time, and demography. </a:t>
            </a:r>
          </a:p>
          <a:p>
            <a:endParaRPr lang="en-US" dirty="0"/>
          </a:p>
        </p:txBody>
      </p:sp>
      <p:pic>
        <p:nvPicPr>
          <p:cNvPr id="4" name="Picture 3">
            <a:extLst>
              <a:ext uri="{FF2B5EF4-FFF2-40B4-BE49-F238E27FC236}">
                <a16:creationId xmlns:a16="http://schemas.microsoft.com/office/drawing/2014/main" id="{D6C26415-E788-A845-8233-C522DE3BBCD3}"/>
              </a:ext>
            </a:extLst>
          </p:cNvPr>
          <p:cNvPicPr>
            <a:picLocks noChangeAspect="1"/>
          </p:cNvPicPr>
          <p:nvPr/>
        </p:nvPicPr>
        <p:blipFill>
          <a:blip r:embed="rId2"/>
          <a:stretch>
            <a:fillRect/>
          </a:stretch>
        </p:blipFill>
        <p:spPr>
          <a:xfrm>
            <a:off x="7104224" y="2097088"/>
            <a:ext cx="3759200" cy="3797300"/>
          </a:xfrm>
          <a:prstGeom prst="rect">
            <a:avLst/>
          </a:prstGeom>
          <a:ln w="19050">
            <a:solidFill>
              <a:schemeClr val="bg1"/>
            </a:solidFill>
          </a:ln>
        </p:spPr>
      </p:pic>
    </p:spTree>
    <p:extLst>
      <p:ext uri="{BB962C8B-B14F-4D97-AF65-F5344CB8AC3E}">
        <p14:creationId xmlns:p14="http://schemas.microsoft.com/office/powerpoint/2010/main" val="626163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683B-55C6-6848-B769-4E0B01406D06}"/>
              </a:ext>
            </a:extLst>
          </p:cNvPr>
          <p:cNvSpPr>
            <a:spLocks noGrp="1"/>
          </p:cNvSpPr>
          <p:nvPr>
            <p:ph type="title"/>
          </p:nvPr>
        </p:nvSpPr>
        <p:spPr/>
        <p:txBody>
          <a:bodyPr/>
          <a:lstStyle/>
          <a:p>
            <a:r>
              <a:rPr lang="en-US" dirty="0"/>
              <a:t>Feature SET</a:t>
            </a:r>
          </a:p>
        </p:txBody>
      </p:sp>
      <p:sp>
        <p:nvSpPr>
          <p:cNvPr id="3" name="Content Placeholder 2">
            <a:extLst>
              <a:ext uri="{FF2B5EF4-FFF2-40B4-BE49-F238E27FC236}">
                <a16:creationId xmlns:a16="http://schemas.microsoft.com/office/drawing/2014/main" id="{E466DFAB-7D07-694A-B0AA-B99ECE554545}"/>
              </a:ext>
            </a:extLst>
          </p:cNvPr>
          <p:cNvSpPr>
            <a:spLocks noGrp="1"/>
          </p:cNvSpPr>
          <p:nvPr>
            <p:ph idx="1"/>
          </p:nvPr>
        </p:nvSpPr>
        <p:spPr>
          <a:xfrm>
            <a:off x="1301858" y="1720312"/>
            <a:ext cx="9745553" cy="4602996"/>
          </a:xfrm>
        </p:spPr>
        <p:txBody>
          <a:bodyPr>
            <a:normAutofit fontScale="92500" lnSpcReduction="10000"/>
          </a:bodyPr>
          <a:lstStyle/>
          <a:p>
            <a:pPr marL="0" indent="0">
              <a:spcBef>
                <a:spcPts val="0"/>
              </a:spcBef>
              <a:buNone/>
            </a:pPr>
            <a:r>
              <a:rPr lang="en-US" sz="2000" b="1" dirty="0"/>
              <a:t>Arrest			Line number index of Arrest</a:t>
            </a:r>
          </a:p>
          <a:p>
            <a:pPr marL="0" indent="0">
              <a:spcBef>
                <a:spcPts val="0"/>
              </a:spcBef>
              <a:buNone/>
            </a:pPr>
            <a:r>
              <a:rPr lang="en-US" sz="2000" b="1" dirty="0"/>
              <a:t>Age			Age of Arrestee</a:t>
            </a:r>
          </a:p>
          <a:p>
            <a:pPr marL="0" indent="0">
              <a:spcBef>
                <a:spcPts val="0"/>
              </a:spcBef>
              <a:buNone/>
            </a:pPr>
            <a:r>
              <a:rPr lang="en-US" sz="2000" b="1" dirty="0"/>
              <a:t>Sex			Gender of Arrestee</a:t>
            </a:r>
          </a:p>
          <a:p>
            <a:pPr marL="0" indent="0">
              <a:spcBef>
                <a:spcPts val="0"/>
              </a:spcBef>
              <a:buNone/>
            </a:pPr>
            <a:r>
              <a:rPr lang="en-US" sz="2000" b="1" dirty="0"/>
              <a:t>Race			Gender of Arrestee</a:t>
            </a:r>
          </a:p>
          <a:p>
            <a:pPr marL="0" indent="0">
              <a:spcBef>
                <a:spcPts val="0"/>
              </a:spcBef>
              <a:buNone/>
            </a:pPr>
            <a:r>
              <a:rPr lang="en-US" sz="2000" b="1" dirty="0"/>
              <a:t>Arrest Date Time		Date-Time Group of Arrest</a:t>
            </a:r>
          </a:p>
          <a:p>
            <a:pPr marL="0" indent="0">
              <a:spcBef>
                <a:spcPts val="0"/>
              </a:spcBef>
              <a:buNone/>
            </a:pPr>
            <a:r>
              <a:rPr lang="en-US" sz="2000" b="1" dirty="0"/>
              <a:t>Arrest Location		Address of Arrest location</a:t>
            </a:r>
          </a:p>
          <a:p>
            <a:pPr marL="0" indent="0">
              <a:spcBef>
                <a:spcPts val="0"/>
              </a:spcBef>
              <a:buNone/>
            </a:pPr>
            <a:r>
              <a:rPr lang="en-US" sz="2000" b="1" dirty="0"/>
              <a:t>Incident Offense		Charge Filed</a:t>
            </a:r>
          </a:p>
          <a:p>
            <a:pPr marL="0" indent="0">
              <a:spcBef>
                <a:spcPts val="0"/>
              </a:spcBef>
              <a:buNone/>
            </a:pPr>
            <a:r>
              <a:rPr lang="en-US" sz="2000" b="1" dirty="0"/>
              <a:t>Incident Location  		Usually the same as Arrest Location</a:t>
            </a:r>
          </a:p>
          <a:p>
            <a:pPr marL="0" indent="0">
              <a:spcBef>
                <a:spcPts val="0"/>
              </a:spcBef>
              <a:buNone/>
            </a:pPr>
            <a:r>
              <a:rPr lang="en-US" sz="2000" b="1"/>
              <a:t>Charge Description </a:t>
            </a:r>
            <a:r>
              <a:rPr lang="en-US" sz="2000" b="1" dirty="0"/>
              <a:t>	Separate from Incident Offense</a:t>
            </a:r>
          </a:p>
          <a:p>
            <a:pPr marL="0" indent="0">
              <a:spcBef>
                <a:spcPts val="0"/>
              </a:spcBef>
              <a:buNone/>
            </a:pPr>
            <a:r>
              <a:rPr lang="en-US" sz="2000" b="1" dirty="0"/>
              <a:t>District			Police District</a:t>
            </a:r>
          </a:p>
          <a:p>
            <a:pPr marL="0" indent="0">
              <a:spcBef>
                <a:spcPts val="0"/>
              </a:spcBef>
              <a:buNone/>
            </a:pPr>
            <a:r>
              <a:rPr lang="en-US" sz="2000" b="1" dirty="0"/>
              <a:t>Post			Numbered Post per District</a:t>
            </a:r>
          </a:p>
          <a:p>
            <a:pPr marL="0" indent="0">
              <a:spcBef>
                <a:spcPts val="0"/>
              </a:spcBef>
              <a:buNone/>
            </a:pPr>
            <a:r>
              <a:rPr lang="en-US" sz="2000" b="1" dirty="0"/>
              <a:t>Neighborhood		Given neighborhood of event</a:t>
            </a:r>
          </a:p>
          <a:p>
            <a:pPr marL="0" indent="0">
              <a:spcBef>
                <a:spcPts val="0"/>
              </a:spcBef>
              <a:buNone/>
            </a:pPr>
            <a:r>
              <a:rPr lang="en-US" sz="2000" b="1" dirty="0"/>
              <a:t>Longitude</a:t>
            </a:r>
          </a:p>
          <a:p>
            <a:pPr marL="0" indent="0">
              <a:spcBef>
                <a:spcPts val="0"/>
              </a:spcBef>
              <a:buNone/>
            </a:pPr>
            <a:r>
              <a:rPr lang="en-US" sz="2000" b="1" dirty="0"/>
              <a:t>Latitude</a:t>
            </a:r>
          </a:p>
          <a:p>
            <a:pPr marL="0" indent="0">
              <a:spcBef>
                <a:spcPts val="0"/>
              </a:spcBef>
              <a:buNone/>
            </a:pPr>
            <a:endParaRPr lang="en-US" sz="700" dirty="0"/>
          </a:p>
        </p:txBody>
      </p:sp>
    </p:spTree>
    <p:extLst>
      <p:ext uri="{BB962C8B-B14F-4D97-AF65-F5344CB8AC3E}">
        <p14:creationId xmlns:p14="http://schemas.microsoft.com/office/powerpoint/2010/main" val="955837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683B-55C6-6848-B769-4E0B01406D06}"/>
              </a:ext>
            </a:extLst>
          </p:cNvPr>
          <p:cNvSpPr>
            <a:spLocks noGrp="1"/>
          </p:cNvSpPr>
          <p:nvPr>
            <p:ph type="title"/>
          </p:nvPr>
        </p:nvSpPr>
        <p:spPr/>
        <p:txBody>
          <a:bodyPr/>
          <a:lstStyle/>
          <a:p>
            <a:r>
              <a:rPr lang="en-US" dirty="0"/>
              <a:t>Cleaning the Data</a:t>
            </a:r>
          </a:p>
        </p:txBody>
      </p:sp>
      <p:sp>
        <p:nvSpPr>
          <p:cNvPr id="3" name="Content Placeholder 2">
            <a:extLst>
              <a:ext uri="{FF2B5EF4-FFF2-40B4-BE49-F238E27FC236}">
                <a16:creationId xmlns:a16="http://schemas.microsoft.com/office/drawing/2014/main" id="{E466DFAB-7D07-694A-B0AA-B99ECE554545}"/>
              </a:ext>
            </a:extLst>
          </p:cNvPr>
          <p:cNvSpPr>
            <a:spLocks noGrp="1"/>
          </p:cNvSpPr>
          <p:nvPr>
            <p:ph idx="1"/>
          </p:nvPr>
        </p:nvSpPr>
        <p:spPr>
          <a:xfrm>
            <a:off x="1301858" y="2249487"/>
            <a:ext cx="9745553" cy="3541714"/>
          </a:xfrm>
        </p:spPr>
        <p:txBody>
          <a:bodyPr>
            <a:normAutofit/>
          </a:bodyPr>
          <a:lstStyle/>
          <a:p>
            <a:r>
              <a:rPr lang="en-US" sz="2800" dirty="0"/>
              <a:t>Given the environment it was input, the data is accordingly messy.</a:t>
            </a:r>
          </a:p>
          <a:p>
            <a:pPr lvl="2"/>
            <a:r>
              <a:rPr lang="en-US" sz="2000" dirty="0"/>
              <a:t>NA Values in more than 4 columns in over half the data</a:t>
            </a:r>
          </a:p>
          <a:p>
            <a:pPr lvl="2"/>
            <a:r>
              <a:rPr lang="en-US" sz="2000" dirty="0"/>
              <a:t>Only the Charge Description remained consistent </a:t>
            </a:r>
          </a:p>
          <a:p>
            <a:r>
              <a:rPr lang="en-US" sz="2600" dirty="0"/>
              <a:t>Only 45% of the data was useable for numerical analysis</a:t>
            </a:r>
          </a:p>
          <a:p>
            <a:pPr lvl="2"/>
            <a:endParaRPr lang="en-US" dirty="0"/>
          </a:p>
          <a:p>
            <a:pPr marL="0" indent="0">
              <a:buNone/>
            </a:pPr>
            <a:br>
              <a:rPr lang="en-US" dirty="0"/>
            </a:br>
            <a:endParaRPr lang="en-US" dirty="0"/>
          </a:p>
          <a:p>
            <a:endParaRPr lang="en-US" dirty="0"/>
          </a:p>
        </p:txBody>
      </p:sp>
    </p:spTree>
    <p:extLst>
      <p:ext uri="{BB962C8B-B14F-4D97-AF65-F5344CB8AC3E}">
        <p14:creationId xmlns:p14="http://schemas.microsoft.com/office/powerpoint/2010/main" val="2686490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64F51-E1DC-2A40-B46B-9989095E0598}"/>
              </a:ext>
            </a:extLst>
          </p:cNvPr>
          <p:cNvSpPr>
            <a:spLocks noGrp="1"/>
          </p:cNvSpPr>
          <p:nvPr>
            <p:ph type="title"/>
          </p:nvPr>
        </p:nvSpPr>
        <p:spPr/>
        <p:txBody>
          <a:bodyPr/>
          <a:lstStyle/>
          <a:p>
            <a:r>
              <a:rPr lang="en-US" dirty="0"/>
              <a:t>Extrapolated columns</a:t>
            </a:r>
          </a:p>
        </p:txBody>
      </p:sp>
      <p:sp>
        <p:nvSpPr>
          <p:cNvPr id="3" name="Content Placeholder 2">
            <a:extLst>
              <a:ext uri="{FF2B5EF4-FFF2-40B4-BE49-F238E27FC236}">
                <a16:creationId xmlns:a16="http://schemas.microsoft.com/office/drawing/2014/main" id="{94C55AD3-4145-2447-B293-0871AA23FACD}"/>
              </a:ext>
            </a:extLst>
          </p:cNvPr>
          <p:cNvSpPr>
            <a:spLocks noGrp="1"/>
          </p:cNvSpPr>
          <p:nvPr>
            <p:ph idx="1"/>
          </p:nvPr>
        </p:nvSpPr>
        <p:spPr>
          <a:xfrm>
            <a:off x="1141412" y="1673816"/>
            <a:ext cx="4995917" cy="5021451"/>
          </a:xfrm>
        </p:spPr>
        <p:txBody>
          <a:bodyPr>
            <a:normAutofit lnSpcReduction="10000"/>
          </a:bodyPr>
          <a:lstStyle/>
          <a:p>
            <a:r>
              <a:rPr lang="en-US" b="1" dirty="0"/>
              <a:t>Time Of Day for categorical time analysis</a:t>
            </a:r>
          </a:p>
          <a:p>
            <a:pPr lvl="2"/>
            <a:r>
              <a:rPr lang="en-US" sz="2000" b="1" dirty="0"/>
              <a:t>morning (4am to 12pm)</a:t>
            </a:r>
          </a:p>
          <a:p>
            <a:pPr lvl="2"/>
            <a:r>
              <a:rPr lang="en-US" sz="2000" b="1" dirty="0"/>
              <a:t>evening (12pm to 8pm) </a:t>
            </a:r>
          </a:p>
          <a:p>
            <a:pPr lvl="2"/>
            <a:r>
              <a:rPr lang="en-US" sz="2000" b="1" dirty="0"/>
              <a:t>night (8pm to 4am)</a:t>
            </a:r>
          </a:p>
          <a:p>
            <a:r>
              <a:rPr lang="en-US" b="1" dirty="0"/>
              <a:t>Age Group </a:t>
            </a:r>
          </a:p>
          <a:p>
            <a:pPr lvl="2"/>
            <a:r>
              <a:rPr lang="en-US" sz="2000" b="1" dirty="0"/>
              <a:t>12 – 17</a:t>
            </a:r>
          </a:p>
          <a:p>
            <a:pPr lvl="2"/>
            <a:r>
              <a:rPr lang="en-US" sz="2000" b="1" dirty="0"/>
              <a:t>18 – 24</a:t>
            </a:r>
          </a:p>
          <a:p>
            <a:pPr lvl="2"/>
            <a:r>
              <a:rPr lang="en-US" sz="2000" b="1" dirty="0"/>
              <a:t>25 – 34</a:t>
            </a:r>
          </a:p>
          <a:p>
            <a:pPr lvl="2"/>
            <a:r>
              <a:rPr lang="en-US" sz="2000" b="1" dirty="0"/>
              <a:t>35 – 44</a:t>
            </a:r>
          </a:p>
          <a:p>
            <a:pPr lvl="2"/>
            <a:r>
              <a:rPr lang="en-US" sz="2000" b="1" dirty="0"/>
              <a:t>45 – 54’</a:t>
            </a:r>
          </a:p>
          <a:p>
            <a:pPr lvl="2"/>
            <a:r>
              <a:rPr lang="en-US" sz="2000" b="1" dirty="0"/>
              <a:t>55 – 64</a:t>
            </a:r>
          </a:p>
          <a:p>
            <a:pPr marL="1371600" lvl="3" indent="0">
              <a:buNone/>
            </a:pPr>
            <a:endParaRPr lang="en-US" b="1" dirty="0"/>
          </a:p>
        </p:txBody>
      </p:sp>
      <p:sp>
        <p:nvSpPr>
          <p:cNvPr id="4" name="Content Placeholder 2">
            <a:extLst>
              <a:ext uri="{FF2B5EF4-FFF2-40B4-BE49-F238E27FC236}">
                <a16:creationId xmlns:a16="http://schemas.microsoft.com/office/drawing/2014/main" id="{5B68D650-89F8-3F4D-9E31-EAC292019EE2}"/>
              </a:ext>
            </a:extLst>
          </p:cNvPr>
          <p:cNvSpPr txBox="1">
            <a:spLocks/>
          </p:cNvSpPr>
          <p:nvPr/>
        </p:nvSpPr>
        <p:spPr>
          <a:xfrm>
            <a:off x="6137329" y="1673817"/>
            <a:ext cx="4910082" cy="46649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b="1" dirty="0"/>
              <a:t>Group Arrest </a:t>
            </a:r>
          </a:p>
          <a:p>
            <a:pPr lvl="2"/>
            <a:r>
              <a:rPr lang="en-US" b="1" dirty="0"/>
              <a:t>Logical for values with identical Date-Time and Arrest Location</a:t>
            </a:r>
          </a:p>
          <a:p>
            <a:pPr marL="1371600" lvl="3" indent="0">
              <a:buFont typeface="Arial" panose="020B0604020202020204" pitchFamily="34" charset="0"/>
              <a:buNone/>
            </a:pPr>
            <a:endParaRPr lang="en-US" b="1" dirty="0"/>
          </a:p>
        </p:txBody>
      </p:sp>
    </p:spTree>
    <p:extLst>
      <p:ext uri="{BB962C8B-B14F-4D97-AF65-F5344CB8AC3E}">
        <p14:creationId xmlns:p14="http://schemas.microsoft.com/office/powerpoint/2010/main" val="145457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297DC9-FFC7-4740-852B-FD7CF591491A}"/>
              </a:ext>
            </a:extLst>
          </p:cNvPr>
          <p:cNvSpPr>
            <a:spLocks noGrp="1"/>
          </p:cNvSpPr>
          <p:nvPr>
            <p:ph idx="1"/>
          </p:nvPr>
        </p:nvSpPr>
        <p:spPr>
          <a:xfrm>
            <a:off x="1141413" y="2249487"/>
            <a:ext cx="2733164" cy="3541714"/>
          </a:xfrm>
        </p:spPr>
        <p:txBody>
          <a:bodyPr/>
          <a:lstStyle/>
          <a:p>
            <a:r>
              <a:rPr lang="en-US" dirty="0"/>
              <a:t>Unknown drop in arrests around week 30</a:t>
            </a:r>
          </a:p>
        </p:txBody>
      </p:sp>
      <p:pic>
        <p:nvPicPr>
          <p:cNvPr id="4" name="Picture 3">
            <a:extLst>
              <a:ext uri="{FF2B5EF4-FFF2-40B4-BE49-F238E27FC236}">
                <a16:creationId xmlns:a16="http://schemas.microsoft.com/office/drawing/2014/main" id="{5763434E-A9A0-5044-8CC0-18A53D67140E}"/>
              </a:ext>
            </a:extLst>
          </p:cNvPr>
          <p:cNvPicPr>
            <a:picLocks noChangeAspect="1"/>
          </p:cNvPicPr>
          <p:nvPr/>
        </p:nvPicPr>
        <p:blipFill>
          <a:blip r:embed="rId2"/>
          <a:stretch>
            <a:fillRect/>
          </a:stretch>
        </p:blipFill>
        <p:spPr>
          <a:xfrm>
            <a:off x="4355022" y="1068052"/>
            <a:ext cx="6945123" cy="4723149"/>
          </a:xfrm>
          <a:prstGeom prst="rect">
            <a:avLst/>
          </a:prstGeom>
        </p:spPr>
      </p:pic>
      <p:sp>
        <p:nvSpPr>
          <p:cNvPr id="7" name="Title 1">
            <a:extLst>
              <a:ext uri="{FF2B5EF4-FFF2-40B4-BE49-F238E27FC236}">
                <a16:creationId xmlns:a16="http://schemas.microsoft.com/office/drawing/2014/main" id="{4A869318-F5EC-254D-8A7F-A70E34DEEAE7}"/>
              </a:ext>
            </a:extLst>
          </p:cNvPr>
          <p:cNvSpPr>
            <a:spLocks noGrp="1"/>
          </p:cNvSpPr>
          <p:nvPr>
            <p:ph type="title"/>
          </p:nvPr>
        </p:nvSpPr>
        <p:spPr>
          <a:xfrm>
            <a:off x="1141413" y="618518"/>
            <a:ext cx="2733164" cy="1478570"/>
          </a:xfrm>
        </p:spPr>
        <p:txBody>
          <a:bodyPr>
            <a:normAutofit/>
          </a:bodyPr>
          <a:lstStyle/>
          <a:p>
            <a:r>
              <a:rPr lang="en-US" sz="2800" dirty="0"/>
              <a:t>Exploratory Visualization</a:t>
            </a:r>
          </a:p>
        </p:txBody>
      </p:sp>
    </p:spTree>
    <p:extLst>
      <p:ext uri="{BB962C8B-B14F-4D97-AF65-F5344CB8AC3E}">
        <p14:creationId xmlns:p14="http://schemas.microsoft.com/office/powerpoint/2010/main" val="321962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D6D72-DF9A-E04B-8B24-5FEB6E0F4694}"/>
              </a:ext>
            </a:extLst>
          </p:cNvPr>
          <p:cNvSpPr>
            <a:spLocks noGrp="1"/>
          </p:cNvSpPr>
          <p:nvPr>
            <p:ph type="title"/>
          </p:nvPr>
        </p:nvSpPr>
        <p:spPr>
          <a:xfrm>
            <a:off x="1141413" y="618518"/>
            <a:ext cx="2733164" cy="1478570"/>
          </a:xfrm>
        </p:spPr>
        <p:txBody>
          <a:bodyPr>
            <a:normAutofit/>
          </a:bodyPr>
          <a:lstStyle/>
          <a:p>
            <a:r>
              <a:rPr lang="en-US" sz="2800" dirty="0"/>
              <a:t>Exploratory Visualization</a:t>
            </a:r>
          </a:p>
        </p:txBody>
      </p:sp>
      <p:sp>
        <p:nvSpPr>
          <p:cNvPr id="3" name="Content Placeholder 2">
            <a:extLst>
              <a:ext uri="{FF2B5EF4-FFF2-40B4-BE49-F238E27FC236}">
                <a16:creationId xmlns:a16="http://schemas.microsoft.com/office/drawing/2014/main" id="{67297DC9-FFC7-4740-852B-FD7CF591491A}"/>
              </a:ext>
            </a:extLst>
          </p:cNvPr>
          <p:cNvSpPr>
            <a:spLocks noGrp="1"/>
          </p:cNvSpPr>
          <p:nvPr>
            <p:ph idx="1"/>
          </p:nvPr>
        </p:nvSpPr>
        <p:spPr>
          <a:xfrm>
            <a:off x="1141413" y="2249487"/>
            <a:ext cx="2733164" cy="3541714"/>
          </a:xfrm>
        </p:spPr>
        <p:txBody>
          <a:bodyPr/>
          <a:lstStyle/>
          <a:p>
            <a:r>
              <a:rPr lang="en-US" dirty="0"/>
              <a:t>Unknown drop in arrests around week 30</a:t>
            </a:r>
          </a:p>
        </p:txBody>
      </p:sp>
      <p:pic>
        <p:nvPicPr>
          <p:cNvPr id="5" name="Picture 4">
            <a:extLst>
              <a:ext uri="{FF2B5EF4-FFF2-40B4-BE49-F238E27FC236}">
                <a16:creationId xmlns:a16="http://schemas.microsoft.com/office/drawing/2014/main" id="{9EE63034-9EB7-1B49-A7ED-C16AF7092D93}"/>
              </a:ext>
            </a:extLst>
          </p:cNvPr>
          <p:cNvPicPr>
            <a:picLocks noChangeAspect="1"/>
          </p:cNvPicPr>
          <p:nvPr/>
        </p:nvPicPr>
        <p:blipFill>
          <a:blip r:embed="rId2"/>
          <a:stretch>
            <a:fillRect/>
          </a:stretch>
        </p:blipFill>
        <p:spPr>
          <a:xfrm>
            <a:off x="3874576" y="618517"/>
            <a:ext cx="7971559" cy="5534309"/>
          </a:xfrm>
          <a:prstGeom prst="rect">
            <a:avLst/>
          </a:prstGeom>
        </p:spPr>
      </p:pic>
    </p:spTree>
    <p:extLst>
      <p:ext uri="{BB962C8B-B14F-4D97-AF65-F5344CB8AC3E}">
        <p14:creationId xmlns:p14="http://schemas.microsoft.com/office/powerpoint/2010/main" val="1414960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D6D72-DF9A-E04B-8B24-5FEB6E0F4694}"/>
              </a:ext>
            </a:extLst>
          </p:cNvPr>
          <p:cNvSpPr>
            <a:spLocks noGrp="1"/>
          </p:cNvSpPr>
          <p:nvPr>
            <p:ph type="title"/>
          </p:nvPr>
        </p:nvSpPr>
        <p:spPr>
          <a:xfrm>
            <a:off x="1141413" y="618518"/>
            <a:ext cx="2733164" cy="1478570"/>
          </a:xfrm>
        </p:spPr>
        <p:txBody>
          <a:bodyPr>
            <a:normAutofit/>
          </a:bodyPr>
          <a:lstStyle/>
          <a:p>
            <a:r>
              <a:rPr lang="en-US" sz="2800" dirty="0"/>
              <a:t>Exploratory Visualization</a:t>
            </a:r>
          </a:p>
        </p:txBody>
      </p:sp>
      <p:sp>
        <p:nvSpPr>
          <p:cNvPr id="3" name="Content Placeholder 2">
            <a:extLst>
              <a:ext uri="{FF2B5EF4-FFF2-40B4-BE49-F238E27FC236}">
                <a16:creationId xmlns:a16="http://schemas.microsoft.com/office/drawing/2014/main" id="{67297DC9-FFC7-4740-852B-FD7CF591491A}"/>
              </a:ext>
            </a:extLst>
          </p:cNvPr>
          <p:cNvSpPr>
            <a:spLocks noGrp="1"/>
          </p:cNvSpPr>
          <p:nvPr>
            <p:ph idx="1"/>
          </p:nvPr>
        </p:nvSpPr>
        <p:spPr>
          <a:xfrm>
            <a:off x="1141413" y="2249487"/>
            <a:ext cx="2733164" cy="3541714"/>
          </a:xfrm>
        </p:spPr>
        <p:txBody>
          <a:bodyPr/>
          <a:lstStyle/>
          <a:p>
            <a:r>
              <a:rPr lang="en-US" dirty="0"/>
              <a:t>Expected group arrests go up with lower age groups, but the data doesn’t bear that out </a:t>
            </a:r>
          </a:p>
        </p:txBody>
      </p:sp>
      <p:pic>
        <p:nvPicPr>
          <p:cNvPr id="4" name="Picture 3">
            <a:extLst>
              <a:ext uri="{FF2B5EF4-FFF2-40B4-BE49-F238E27FC236}">
                <a16:creationId xmlns:a16="http://schemas.microsoft.com/office/drawing/2014/main" id="{84D3249A-9687-EF4A-843A-9B1F88A728E1}"/>
              </a:ext>
            </a:extLst>
          </p:cNvPr>
          <p:cNvPicPr>
            <a:picLocks noChangeAspect="1"/>
          </p:cNvPicPr>
          <p:nvPr/>
        </p:nvPicPr>
        <p:blipFill>
          <a:blip r:embed="rId2"/>
          <a:stretch>
            <a:fillRect/>
          </a:stretch>
        </p:blipFill>
        <p:spPr>
          <a:xfrm>
            <a:off x="4356639" y="1046028"/>
            <a:ext cx="7353300" cy="5168900"/>
          </a:xfrm>
          <a:prstGeom prst="rect">
            <a:avLst/>
          </a:prstGeom>
        </p:spPr>
      </p:pic>
    </p:spTree>
    <p:extLst>
      <p:ext uri="{BB962C8B-B14F-4D97-AF65-F5344CB8AC3E}">
        <p14:creationId xmlns:p14="http://schemas.microsoft.com/office/powerpoint/2010/main" val="344784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D6D72-DF9A-E04B-8B24-5FEB6E0F4694}"/>
              </a:ext>
            </a:extLst>
          </p:cNvPr>
          <p:cNvSpPr>
            <a:spLocks noGrp="1"/>
          </p:cNvSpPr>
          <p:nvPr>
            <p:ph type="title"/>
          </p:nvPr>
        </p:nvSpPr>
        <p:spPr>
          <a:xfrm>
            <a:off x="1141413" y="618518"/>
            <a:ext cx="2733164" cy="1478570"/>
          </a:xfrm>
        </p:spPr>
        <p:txBody>
          <a:bodyPr>
            <a:normAutofit/>
          </a:bodyPr>
          <a:lstStyle/>
          <a:p>
            <a:r>
              <a:rPr lang="en-US" sz="2800" dirty="0"/>
              <a:t>Correlation </a:t>
            </a:r>
            <a:br>
              <a:rPr lang="en-US" sz="2800" dirty="0"/>
            </a:br>
            <a:r>
              <a:rPr lang="en-US" sz="2800" dirty="0"/>
              <a:t>Plot</a:t>
            </a:r>
          </a:p>
        </p:txBody>
      </p:sp>
      <p:sp>
        <p:nvSpPr>
          <p:cNvPr id="3" name="Content Placeholder 2">
            <a:extLst>
              <a:ext uri="{FF2B5EF4-FFF2-40B4-BE49-F238E27FC236}">
                <a16:creationId xmlns:a16="http://schemas.microsoft.com/office/drawing/2014/main" id="{67297DC9-FFC7-4740-852B-FD7CF591491A}"/>
              </a:ext>
            </a:extLst>
          </p:cNvPr>
          <p:cNvSpPr>
            <a:spLocks noGrp="1"/>
          </p:cNvSpPr>
          <p:nvPr>
            <p:ph idx="1"/>
          </p:nvPr>
        </p:nvSpPr>
        <p:spPr>
          <a:xfrm>
            <a:off x="1141413" y="2249487"/>
            <a:ext cx="2733164" cy="3541714"/>
          </a:xfrm>
        </p:spPr>
        <p:txBody>
          <a:bodyPr>
            <a:normAutofit lnSpcReduction="10000"/>
          </a:bodyPr>
          <a:lstStyle/>
          <a:p>
            <a:r>
              <a:rPr lang="en-US" dirty="0"/>
              <a:t>Using only the numeric </a:t>
            </a:r>
            <a:r>
              <a:rPr lang="en-US" dirty="0" err="1"/>
              <a:t>elemnts</a:t>
            </a:r>
            <a:r>
              <a:rPr lang="en-US" dirty="0"/>
              <a:t> of our dataset, we see correlation implies only weak relationships between numeric variables. </a:t>
            </a:r>
          </a:p>
        </p:txBody>
      </p:sp>
      <p:pic>
        <p:nvPicPr>
          <p:cNvPr id="5" name="Picture 4">
            <a:extLst>
              <a:ext uri="{FF2B5EF4-FFF2-40B4-BE49-F238E27FC236}">
                <a16:creationId xmlns:a16="http://schemas.microsoft.com/office/drawing/2014/main" id="{BC56B78D-7AAB-354A-9E26-0467D06829E4}"/>
              </a:ext>
            </a:extLst>
          </p:cNvPr>
          <p:cNvPicPr>
            <a:picLocks noChangeAspect="1"/>
          </p:cNvPicPr>
          <p:nvPr/>
        </p:nvPicPr>
        <p:blipFill>
          <a:blip r:embed="rId2"/>
          <a:stretch>
            <a:fillRect/>
          </a:stretch>
        </p:blipFill>
        <p:spPr>
          <a:xfrm>
            <a:off x="4907796" y="968536"/>
            <a:ext cx="6096000" cy="5168900"/>
          </a:xfrm>
          <a:prstGeom prst="rect">
            <a:avLst/>
          </a:prstGeom>
        </p:spPr>
      </p:pic>
    </p:spTree>
    <p:extLst>
      <p:ext uri="{BB962C8B-B14F-4D97-AF65-F5344CB8AC3E}">
        <p14:creationId xmlns:p14="http://schemas.microsoft.com/office/powerpoint/2010/main" val="42113024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34</TotalTime>
  <Words>421</Words>
  <Application>Microsoft Macintosh PowerPoint</Application>
  <PresentationFormat>Widescreen</PresentationFormat>
  <Paragraphs>71</Paragraphs>
  <Slides>14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Trebuchet MS</vt:lpstr>
      <vt:lpstr>Tw Cen MT</vt:lpstr>
      <vt:lpstr>Circuit</vt:lpstr>
      <vt:lpstr>Analysis of arrests in Baltimore</vt:lpstr>
      <vt:lpstr>Baltimore Arrest Database</vt:lpstr>
      <vt:lpstr>Feature SET</vt:lpstr>
      <vt:lpstr>Cleaning the Data</vt:lpstr>
      <vt:lpstr>Extrapolated columns</vt:lpstr>
      <vt:lpstr>Exploratory Visualization</vt:lpstr>
      <vt:lpstr>Exploratory Visualization</vt:lpstr>
      <vt:lpstr>Exploratory Visualization</vt:lpstr>
      <vt:lpstr>Correlation  Plot</vt:lpstr>
      <vt:lpstr>MOSAIC Plot</vt:lpstr>
      <vt:lpstr>MOSAIC Plot</vt:lpstr>
      <vt:lpstr>MOSAIC Plot</vt:lpstr>
      <vt:lpstr>Geographic  Plot</vt:lpstr>
      <vt:lpstr>Further analysis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Jenna Bernstein</dc:creator>
  <cp:lastModifiedBy>Jenna Bernstein</cp:lastModifiedBy>
  <cp:revision>7</cp:revision>
  <cp:lastPrinted>2018-09-19T15:59:40Z</cp:lastPrinted>
  <dcterms:created xsi:type="dcterms:W3CDTF">2018-09-19T15:25:28Z</dcterms:created>
  <dcterms:modified xsi:type="dcterms:W3CDTF">2018-09-19T16:00:08Z</dcterms:modified>
</cp:coreProperties>
</file>